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9"/>
  </p:notesMasterIdLst>
  <p:sldIdLst>
    <p:sldId id="256" r:id="rId5"/>
    <p:sldId id="274" r:id="rId6"/>
    <p:sldId id="275" r:id="rId7"/>
    <p:sldId id="263" r:id="rId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91" autoAdjust="0"/>
  </p:normalViewPr>
  <p:slideViewPr>
    <p:cSldViewPr snapToGrid="0">
      <p:cViewPr varScale="1">
        <p:scale>
          <a:sx n="84" d="100"/>
          <a:sy n="84" d="100"/>
        </p:scale>
        <p:origin x="1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A66CCB4-CAEA-403A-8BB5-A112C7811708}" type="datetimeFigureOut">
              <a:rPr lang="en-US" smtClean="0"/>
              <a:t>1/4/2021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35B91C8-3233-4FEE-9EE8-C97671F879AC}" type="slidenum">
              <a:rPr lang="en-US" smtClean="0"/>
              <a:t>‹#›</a:t>
            </a:fld>
            <a:endParaRPr lang="en-US"/>
          </a:p>
        </p:txBody>
      </p:sp>
    </p:spTree>
    <p:extLst>
      <p:ext uri="{BB962C8B-B14F-4D97-AF65-F5344CB8AC3E}">
        <p14:creationId xmlns:p14="http://schemas.microsoft.com/office/powerpoint/2010/main" val="65088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Greeting</a:t>
            </a:r>
          </a:p>
          <a:p>
            <a:endParaRPr lang="en-US">
              <a:cs typeface="Calibri"/>
            </a:endParaRPr>
          </a:p>
          <a:p>
            <a:r>
              <a:rPr lang="en-US">
                <a:cs typeface="Calibri"/>
              </a:rPr>
              <a:t>Introduction</a:t>
            </a:r>
          </a:p>
          <a:p>
            <a:endParaRPr lang="en-US">
              <a:cs typeface="Calibri"/>
            </a:endParaRPr>
          </a:p>
          <a:p>
            <a:r>
              <a:rPr lang="en-US">
                <a:cs typeface="Calibri"/>
              </a:rPr>
              <a:t>Dept/Div</a:t>
            </a:r>
          </a:p>
          <a:p>
            <a:endParaRPr lang="en-US">
              <a:cs typeface="Calibri"/>
            </a:endParaRPr>
          </a:p>
          <a:p>
            <a:r>
              <a:rPr lang="en-US">
                <a:cs typeface="Calibri"/>
              </a:rPr>
              <a:t>Office Location on Campus</a:t>
            </a:r>
          </a:p>
          <a:p>
            <a:endParaRPr lang="en-US">
              <a:cs typeface="Calibri"/>
            </a:endParaRPr>
          </a:p>
          <a:p>
            <a:r>
              <a:rPr lang="en-US">
                <a:cs typeface="Calibri"/>
              </a:rPr>
              <a:t>EOC Location</a:t>
            </a:r>
          </a:p>
          <a:p>
            <a:endParaRPr lang="en-US">
              <a:cs typeface="Calibri"/>
            </a:endParaRPr>
          </a:p>
        </p:txBody>
      </p:sp>
      <p:sp>
        <p:nvSpPr>
          <p:cNvPr id="4" name="Slide Number Placeholder 3"/>
          <p:cNvSpPr>
            <a:spLocks noGrp="1"/>
          </p:cNvSpPr>
          <p:nvPr>
            <p:ph type="sldNum" sz="quarter" idx="10"/>
          </p:nvPr>
        </p:nvSpPr>
        <p:spPr/>
        <p:txBody>
          <a:bodyPr/>
          <a:lstStyle/>
          <a:p>
            <a:fld id="{B35B91C8-3233-4FEE-9EE8-C97671F879AC}" type="slidenum">
              <a:rPr lang="en-US" smtClean="0"/>
              <a:t>1</a:t>
            </a:fld>
            <a:endParaRPr lang="en-US"/>
          </a:p>
        </p:txBody>
      </p:sp>
    </p:spTree>
    <p:extLst>
      <p:ext uri="{BB962C8B-B14F-4D97-AF65-F5344CB8AC3E}">
        <p14:creationId xmlns:p14="http://schemas.microsoft.com/office/powerpoint/2010/main" val="421877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2</a:t>
            </a:fld>
            <a:endParaRPr lang="en-US"/>
          </a:p>
        </p:txBody>
      </p:sp>
    </p:spTree>
    <p:extLst>
      <p:ext uri="{BB962C8B-B14F-4D97-AF65-F5344CB8AC3E}">
        <p14:creationId xmlns:p14="http://schemas.microsoft.com/office/powerpoint/2010/main" val="49135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3</a:t>
            </a:fld>
            <a:endParaRPr lang="en-US"/>
          </a:p>
        </p:txBody>
      </p:sp>
    </p:spTree>
    <p:extLst>
      <p:ext uri="{BB962C8B-B14F-4D97-AF65-F5344CB8AC3E}">
        <p14:creationId xmlns:p14="http://schemas.microsoft.com/office/powerpoint/2010/main" val="60810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5B91C8-3233-4FEE-9EE8-C97671F879AC}" type="slidenum">
              <a:rPr lang="en-US" smtClean="0"/>
              <a:t>4</a:t>
            </a:fld>
            <a:endParaRPr lang="en-US"/>
          </a:p>
        </p:txBody>
      </p:sp>
    </p:spTree>
    <p:extLst>
      <p:ext uri="{BB962C8B-B14F-4D97-AF65-F5344CB8AC3E}">
        <p14:creationId xmlns:p14="http://schemas.microsoft.com/office/powerpoint/2010/main" val="451909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1573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896"/>
            <a:ext cx="109728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609600" y="2347309"/>
            <a:ext cx="109728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40605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D0B884"/>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82367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014"/>
            <a:ext cx="10972800" cy="863983"/>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609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58679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43719"/>
            <a:ext cx="5386917"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07167"/>
            <a:ext cx="5386917"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43719"/>
            <a:ext cx="5389033"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207167"/>
            <a:ext cx="5389033"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4307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8652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1744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64899"/>
            <a:ext cx="4011084" cy="1268684"/>
          </a:xfrm>
        </p:spPr>
        <p:txBody>
          <a:bodyPr anchor="b"/>
          <a:lstStyle>
            <a:lvl1pPr algn="l">
              <a:defRPr sz="2667"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766733" y="1164897"/>
            <a:ext cx="6815667" cy="5421587"/>
          </a:xfr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433583"/>
            <a:ext cx="4011084" cy="41529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17467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0179" y="5237655"/>
            <a:ext cx="9681195" cy="384067"/>
          </a:xfrm>
        </p:spPr>
        <p:txBody>
          <a:bodyPr anchor="b"/>
          <a:lstStyle>
            <a:lvl1pPr algn="l">
              <a:defRPr sz="2667"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880179" y="464208"/>
            <a:ext cx="9681195" cy="464206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880179" y="5621723"/>
            <a:ext cx="9681195" cy="734628"/>
          </a:xfrm>
        </p:spPr>
        <p:txBody>
          <a:bodyPr/>
          <a:lstStyle>
            <a:lvl1pPr marL="0" indent="0">
              <a:buNone/>
              <a:defRPr sz="1867">
                <a:latin typeface="+mj-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90029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8011"/>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487441"/>
            <a:ext cx="10972800" cy="3643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DFBFF53-7C97-8C49-AB42-96FD965FEBF4}" type="datetimeFigureOut">
              <a:rPr lang="en-US" smtClean="0"/>
              <a:t>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10959886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mailto:EM-COOP@f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4333" y="4255055"/>
            <a:ext cx="6463334" cy="22470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091" y="4576970"/>
            <a:ext cx="2695575" cy="2057400"/>
          </a:xfrm>
          <a:prstGeom prst="rect">
            <a:avLst/>
          </a:prstGeom>
        </p:spPr>
      </p:pic>
      <p:sp>
        <p:nvSpPr>
          <p:cNvPr id="3" name="TextBox 2">
            <a:extLst>
              <a:ext uri="{FF2B5EF4-FFF2-40B4-BE49-F238E27FC236}">
                <a16:creationId xmlns:a16="http://schemas.microsoft.com/office/drawing/2014/main" id="{8E082AAA-6FDC-4AB3-864C-3921A16CA04F}"/>
              </a:ext>
            </a:extLst>
          </p:cNvPr>
          <p:cNvSpPr txBox="1"/>
          <p:nvPr/>
        </p:nvSpPr>
        <p:spPr>
          <a:xfrm>
            <a:off x="2035783" y="1674674"/>
            <a:ext cx="8771768" cy="1754326"/>
          </a:xfrm>
          <a:prstGeom prst="rect">
            <a:avLst/>
          </a:prstGeom>
          <a:noFill/>
        </p:spPr>
        <p:txBody>
          <a:bodyPr wrap="square" rtlCol="0">
            <a:spAutoFit/>
          </a:bodyPr>
          <a:lstStyle/>
          <a:p>
            <a:pPr algn="ctr"/>
            <a:r>
              <a:rPr lang="en-US" sz="5400" b="1" dirty="0">
                <a:solidFill>
                  <a:schemeClr val="bg1"/>
                </a:solidFill>
              </a:rPr>
              <a:t>COOP Application</a:t>
            </a:r>
          </a:p>
          <a:p>
            <a:pPr algn="ctr"/>
            <a:r>
              <a:rPr lang="en-US" sz="5400" b="1" dirty="0">
                <a:solidFill>
                  <a:schemeClr val="bg1"/>
                </a:solidFill>
              </a:rPr>
              <a:t>Leadership</a:t>
            </a:r>
            <a:endParaRPr lang="en-US" b="1" dirty="0">
              <a:solidFill>
                <a:schemeClr val="bg1"/>
              </a:solidFill>
            </a:endParaRPr>
          </a:p>
        </p:txBody>
      </p:sp>
    </p:spTree>
    <p:extLst>
      <p:ext uri="{BB962C8B-B14F-4D97-AF65-F5344CB8AC3E}">
        <p14:creationId xmlns:p14="http://schemas.microsoft.com/office/powerpoint/2010/main" val="20871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E3C9-6EB0-42DB-9371-BAE3CC9B7F14}"/>
              </a:ext>
            </a:extLst>
          </p:cNvPr>
          <p:cNvSpPr txBox="1">
            <a:spLocks/>
          </p:cNvSpPr>
          <p:nvPr/>
        </p:nvSpPr>
        <p:spPr>
          <a:xfrm>
            <a:off x="224309" y="1043241"/>
            <a:ext cx="11743382" cy="1454051"/>
          </a:xfrm>
          <a:prstGeom prst="rect">
            <a:avLst/>
          </a:prstGeom>
        </p:spPr>
        <p:txBody>
          <a:bodyPr>
            <a:normAutofit fontScale="92500" lnSpcReduction="20000"/>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b="1" dirty="0">
                <a:solidFill>
                  <a:srgbClr val="000000"/>
                </a:solidFill>
                <a:latin typeface="+mn-lt"/>
              </a:rPr>
              <a:t>Order of Succession</a:t>
            </a:r>
          </a:p>
          <a:p>
            <a:pPr algn="l"/>
            <a:r>
              <a:rPr lang="en-US" sz="1800" b="0" i="0" dirty="0">
                <a:solidFill>
                  <a:srgbClr val="000000"/>
                </a:solidFill>
                <a:effectLst/>
                <a:latin typeface="+mn-lt"/>
              </a:rPr>
              <a:t>Positions such as facility managers, researchers, administrators, etc. that serve in essential roles, should be considered in your COOP development. There must be at least one entry for the Department Head/Director/Dean of the University Unit. If the University Unit is made up of several departments each Department Head/Director/Dean should have a succession plan added. Additional plans may be added for other leadership positions.   </a:t>
            </a:r>
            <a:endParaRPr lang="en-US" sz="3600" b="1" dirty="0">
              <a:solidFill>
                <a:srgbClr val="000000"/>
              </a:solidFill>
              <a:latin typeface="+mn-lt"/>
            </a:endParaRPr>
          </a:p>
        </p:txBody>
      </p:sp>
      <p:sp>
        <p:nvSpPr>
          <p:cNvPr id="3" name="Content Placeholder 2">
            <a:extLst>
              <a:ext uri="{FF2B5EF4-FFF2-40B4-BE49-F238E27FC236}">
                <a16:creationId xmlns:a16="http://schemas.microsoft.com/office/drawing/2014/main" id="{4C0ED8EA-DE81-4471-9033-B88EED228B0B}"/>
              </a:ext>
            </a:extLst>
          </p:cNvPr>
          <p:cNvSpPr txBox="1">
            <a:spLocks/>
          </p:cNvSpPr>
          <p:nvPr/>
        </p:nvSpPr>
        <p:spPr>
          <a:xfrm>
            <a:off x="5042141" y="1826326"/>
            <a:ext cx="6926892" cy="2770572"/>
          </a:xfrm>
          <a:prstGeom prst="rect">
            <a:avLst/>
          </a:prstGeo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sz="1200" dirty="0">
              <a:solidFill>
                <a:srgbClr val="000000"/>
              </a:solidFill>
            </a:endParaRPr>
          </a:p>
          <a:p>
            <a:pPr fontAlgn="base"/>
            <a:r>
              <a:rPr lang="en-US" sz="1400" b="0" i="0" dirty="0">
                <a:solidFill>
                  <a:srgbClr val="000000"/>
                </a:solidFill>
                <a:effectLst/>
              </a:rPr>
              <a:t>To add your succession plan, click “Add Succession Plan”.  </a:t>
            </a:r>
          </a:p>
          <a:p>
            <a:pPr fontAlgn="base"/>
            <a:r>
              <a:rPr lang="en-US" sz="1400" b="0" i="0" dirty="0">
                <a:solidFill>
                  <a:srgbClr val="000000"/>
                </a:solidFill>
                <a:effectLst/>
              </a:rPr>
              <a:t>Enter the succession order title. An example of a succession title </a:t>
            </a:r>
            <a:r>
              <a:rPr lang="en-US" sz="1400" dirty="0">
                <a:solidFill>
                  <a:srgbClr val="000000"/>
                </a:solidFill>
              </a:rPr>
              <a:t>is included in the screenshot below.</a:t>
            </a:r>
            <a:endParaRPr lang="en-US" sz="1400" b="0" i="0" dirty="0">
              <a:solidFill>
                <a:srgbClr val="000000"/>
              </a:solidFill>
              <a:effectLst/>
            </a:endParaRPr>
          </a:p>
          <a:p>
            <a:pPr fontAlgn="base"/>
            <a:r>
              <a:rPr lang="en-US" sz="1400" b="0" i="0" dirty="0">
                <a:solidFill>
                  <a:srgbClr val="000000"/>
                </a:solidFill>
                <a:effectLst/>
              </a:rPr>
              <a:t>Select the Leadership Position of the highest order position from the drop-down menu. Enter the position that would be next in line.  Click “Add Another” to continue the order of succession through as many tiers as necessary. </a:t>
            </a:r>
          </a:p>
          <a:p>
            <a:pPr fontAlgn="base"/>
            <a:r>
              <a:rPr lang="en-US" sz="1400" b="0" i="0" dirty="0">
                <a:solidFill>
                  <a:srgbClr val="000000"/>
                </a:solidFill>
                <a:effectLst/>
              </a:rPr>
              <a:t>Click “Save” after you have entered your Succession Plan. This will take you back to </a:t>
            </a:r>
            <a:r>
              <a:rPr lang="en-US" sz="1400" b="1" i="0" dirty="0">
                <a:solidFill>
                  <a:srgbClr val="000000"/>
                </a:solidFill>
                <a:effectLst/>
              </a:rPr>
              <a:t>Order of Succession</a:t>
            </a:r>
            <a:r>
              <a:rPr lang="en-US" sz="1400" b="0" i="0" dirty="0">
                <a:solidFill>
                  <a:srgbClr val="000000"/>
                </a:solidFill>
                <a:effectLst/>
              </a:rPr>
              <a:t>.</a:t>
            </a:r>
          </a:p>
          <a:p>
            <a:pPr algn="l" rtl="0" fontAlgn="base"/>
            <a:r>
              <a:rPr lang="en-US" sz="1400" dirty="0">
                <a:solidFill>
                  <a:srgbClr val="000000"/>
                </a:solidFill>
              </a:rPr>
              <a:t>Click “Next” and the system will redirect you to the next screen.</a:t>
            </a:r>
          </a:p>
        </p:txBody>
      </p:sp>
      <p:sp>
        <p:nvSpPr>
          <p:cNvPr id="7" name="TextBox 6">
            <a:extLst>
              <a:ext uri="{FF2B5EF4-FFF2-40B4-BE49-F238E27FC236}">
                <a16:creationId xmlns:a16="http://schemas.microsoft.com/office/drawing/2014/main" id="{AE0E5E61-2B4E-4993-B7D7-3158CD9E7BE9}"/>
              </a:ext>
            </a:extLst>
          </p:cNvPr>
          <p:cNvSpPr txBox="1"/>
          <p:nvPr/>
        </p:nvSpPr>
        <p:spPr>
          <a:xfrm>
            <a:off x="0" y="5589260"/>
            <a:ext cx="5871411" cy="1384995"/>
          </a:xfrm>
          <a:prstGeom prst="rect">
            <a:avLst/>
          </a:prstGeom>
          <a:noFill/>
        </p:spPr>
        <p:txBody>
          <a:bodyPr wrap="square" rtlCol="0">
            <a:spAutoFit/>
          </a:bodyPr>
          <a:lstStyle/>
          <a:p>
            <a:r>
              <a:rPr lang="en-US" sz="1400" b="1" u="sng" dirty="0"/>
              <a:t>Need Help?</a:t>
            </a:r>
          </a:p>
          <a:p>
            <a:r>
              <a:rPr lang="en-US" sz="1400" dirty="0">
                <a:solidFill>
                  <a:srgbClr val="000000"/>
                </a:solidFill>
              </a:rPr>
              <a:t>If you are working remotely, ensure you are connected to the VPN. </a:t>
            </a:r>
          </a:p>
          <a:p>
            <a:endParaRPr lang="en-US" sz="1400" dirty="0"/>
          </a:p>
          <a:p>
            <a:r>
              <a:rPr lang="en-US" sz="1400" dirty="0"/>
              <a:t>Google Chrome is the preferred browser for the COOP application. There may be delays or content that does not download in other browsers.</a:t>
            </a:r>
          </a:p>
          <a:p>
            <a:endParaRPr lang="en-US" sz="1400" dirty="0"/>
          </a:p>
        </p:txBody>
      </p:sp>
      <p:pic>
        <p:nvPicPr>
          <p:cNvPr id="12" name="Picture 11">
            <a:extLst>
              <a:ext uri="{FF2B5EF4-FFF2-40B4-BE49-F238E27FC236}">
                <a16:creationId xmlns:a16="http://schemas.microsoft.com/office/drawing/2014/main" id="{FC85B2AD-CF8D-4F0E-9057-3E9C4F06B665}"/>
              </a:ext>
            </a:extLst>
          </p:cNvPr>
          <p:cNvPicPr>
            <a:picLocks noChangeAspect="1"/>
          </p:cNvPicPr>
          <p:nvPr/>
        </p:nvPicPr>
        <p:blipFill>
          <a:blip r:embed="rId3"/>
          <a:stretch>
            <a:fillRect/>
          </a:stretch>
        </p:blipFill>
        <p:spPr>
          <a:xfrm>
            <a:off x="140087" y="2517371"/>
            <a:ext cx="4902054" cy="2079527"/>
          </a:xfrm>
          <a:prstGeom prst="rect">
            <a:avLst/>
          </a:prstGeom>
        </p:spPr>
      </p:pic>
      <p:pic>
        <p:nvPicPr>
          <p:cNvPr id="14" name="Picture 13">
            <a:extLst>
              <a:ext uri="{FF2B5EF4-FFF2-40B4-BE49-F238E27FC236}">
                <a16:creationId xmlns:a16="http://schemas.microsoft.com/office/drawing/2014/main" id="{2B205D24-A34E-4FDD-83FB-107EF41054DE}"/>
              </a:ext>
            </a:extLst>
          </p:cNvPr>
          <p:cNvPicPr>
            <a:picLocks noChangeAspect="1"/>
          </p:cNvPicPr>
          <p:nvPr/>
        </p:nvPicPr>
        <p:blipFill>
          <a:blip r:embed="rId4"/>
          <a:stretch>
            <a:fillRect/>
          </a:stretch>
        </p:blipFill>
        <p:spPr>
          <a:xfrm>
            <a:off x="6897391" y="4464899"/>
            <a:ext cx="4901858" cy="2248722"/>
          </a:xfrm>
          <a:prstGeom prst="rect">
            <a:avLst/>
          </a:prstGeom>
        </p:spPr>
      </p:pic>
    </p:spTree>
    <p:extLst>
      <p:ext uri="{BB962C8B-B14F-4D97-AF65-F5344CB8AC3E}">
        <p14:creationId xmlns:p14="http://schemas.microsoft.com/office/powerpoint/2010/main" val="273762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E3C9-6EB0-42DB-9371-BAE3CC9B7F14}"/>
              </a:ext>
            </a:extLst>
          </p:cNvPr>
          <p:cNvSpPr txBox="1">
            <a:spLocks/>
          </p:cNvSpPr>
          <p:nvPr/>
        </p:nvSpPr>
        <p:spPr>
          <a:xfrm>
            <a:off x="224309" y="1043241"/>
            <a:ext cx="11743382" cy="1454051"/>
          </a:xfrm>
          <a:prstGeom prst="rect">
            <a:avLst/>
          </a:prstGeom>
        </p:spPr>
        <p:txBody>
          <a:bodyP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b="1" dirty="0">
                <a:solidFill>
                  <a:srgbClr val="000000"/>
                </a:solidFill>
                <a:latin typeface="+mn-lt"/>
              </a:rPr>
              <a:t>Delegates of Authority</a:t>
            </a:r>
          </a:p>
          <a:p>
            <a:pPr algn="l"/>
            <a:r>
              <a:rPr lang="en-US" sz="1050" dirty="0">
                <a:latin typeface="+mn-lt"/>
              </a:rPr>
              <a:t>Identify, by position, the authorities for making policy determinations and decisions for your university unit. Some examples of delegations of authority may include COOP activation, signatory, contract or grant commitments, regulatory obligations, and financial obligations. The template provides university units with the ability to define and limit any delegation of authority. For instance, financial delegation may include a limit to the funding that may be committed. There is no requirement to include delegates of authority in your plan.</a:t>
            </a:r>
            <a:endParaRPr lang="en-US" sz="3600" b="1" dirty="0">
              <a:solidFill>
                <a:srgbClr val="000000"/>
              </a:solidFill>
              <a:latin typeface="+mn-lt"/>
            </a:endParaRPr>
          </a:p>
        </p:txBody>
      </p:sp>
      <p:sp>
        <p:nvSpPr>
          <p:cNvPr id="3" name="Content Placeholder 2">
            <a:extLst>
              <a:ext uri="{FF2B5EF4-FFF2-40B4-BE49-F238E27FC236}">
                <a16:creationId xmlns:a16="http://schemas.microsoft.com/office/drawing/2014/main" id="{4C0ED8EA-DE81-4471-9033-B88EED228B0B}"/>
              </a:ext>
            </a:extLst>
          </p:cNvPr>
          <p:cNvSpPr txBox="1">
            <a:spLocks/>
          </p:cNvSpPr>
          <p:nvPr/>
        </p:nvSpPr>
        <p:spPr>
          <a:xfrm>
            <a:off x="6961768" y="2617782"/>
            <a:ext cx="4901857" cy="2770572"/>
          </a:xfrm>
          <a:prstGeom prst="rect">
            <a:avLst/>
          </a:prstGeo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sz="1200" dirty="0">
              <a:solidFill>
                <a:srgbClr val="000000"/>
              </a:solidFill>
            </a:endParaRPr>
          </a:p>
          <a:p>
            <a:pPr fontAlgn="base"/>
            <a:r>
              <a:rPr lang="en-US" sz="1400" b="0" i="0" dirty="0">
                <a:solidFill>
                  <a:srgbClr val="000000"/>
                </a:solidFill>
                <a:effectLst/>
              </a:rPr>
              <a:t>To add a delegation, click “Add Delegate”. </a:t>
            </a:r>
          </a:p>
          <a:p>
            <a:pPr fontAlgn="base"/>
            <a:endParaRPr lang="en-US" sz="1400" b="0" i="0" dirty="0">
              <a:solidFill>
                <a:srgbClr val="000000"/>
              </a:solidFill>
              <a:effectLst/>
            </a:endParaRPr>
          </a:p>
          <a:p>
            <a:pPr fontAlgn="base"/>
            <a:r>
              <a:rPr lang="en-US" sz="1400" b="0" i="0" dirty="0">
                <a:solidFill>
                  <a:srgbClr val="000000"/>
                </a:solidFill>
                <a:effectLst/>
              </a:rPr>
              <a:t>Identify the person to which the authority currently belongs by searching for their name, FSUID, or Employee ID. </a:t>
            </a:r>
          </a:p>
          <a:p>
            <a:pPr fontAlgn="base"/>
            <a:endParaRPr lang="en-US" sz="1400" b="0" i="0" dirty="0">
              <a:solidFill>
                <a:srgbClr val="000000"/>
              </a:solidFill>
              <a:effectLst/>
            </a:endParaRPr>
          </a:p>
          <a:p>
            <a:pPr fontAlgn="base"/>
            <a:r>
              <a:rPr lang="en-US" sz="1400" b="0" i="0" dirty="0">
                <a:solidFill>
                  <a:srgbClr val="000000"/>
                </a:solidFill>
                <a:effectLst/>
              </a:rPr>
              <a:t>Identify the person to which the authority will be delegated to by searching for their name, FSUID, or Employee ID.  </a:t>
            </a:r>
          </a:p>
          <a:p>
            <a:pPr fontAlgn="base"/>
            <a:endParaRPr lang="en-US" sz="1400" b="0" i="0" dirty="0">
              <a:solidFill>
                <a:srgbClr val="000000"/>
              </a:solidFill>
              <a:effectLst/>
            </a:endParaRPr>
          </a:p>
          <a:p>
            <a:pPr fontAlgn="base"/>
            <a:r>
              <a:rPr lang="en-US" sz="1400" b="0" i="0" dirty="0">
                <a:solidFill>
                  <a:srgbClr val="000000"/>
                </a:solidFill>
                <a:effectLst/>
              </a:rPr>
              <a:t>Entering a COOP Activation into the textbox is encouraged but not required. Triggering Conditions and Limitations are both required fields. </a:t>
            </a:r>
          </a:p>
          <a:p>
            <a:pPr fontAlgn="base"/>
            <a:endParaRPr lang="en-US" sz="1400" b="0" i="0" dirty="0">
              <a:solidFill>
                <a:srgbClr val="000000"/>
              </a:solidFill>
              <a:effectLst/>
            </a:endParaRPr>
          </a:p>
          <a:p>
            <a:pPr fontAlgn="base"/>
            <a:r>
              <a:rPr lang="en-US" sz="1400" b="0" i="0" dirty="0">
                <a:solidFill>
                  <a:srgbClr val="000000"/>
                </a:solidFill>
                <a:effectLst/>
              </a:rPr>
              <a:t>Click “Save” then </a:t>
            </a:r>
            <a:r>
              <a:rPr lang="en-US" sz="1400" dirty="0">
                <a:solidFill>
                  <a:srgbClr val="000000"/>
                </a:solidFill>
              </a:rPr>
              <a:t>click “Next” and the system will redirect you to the next screen.</a:t>
            </a:r>
          </a:p>
        </p:txBody>
      </p:sp>
      <p:pic>
        <p:nvPicPr>
          <p:cNvPr id="5" name="Picture 4">
            <a:extLst>
              <a:ext uri="{FF2B5EF4-FFF2-40B4-BE49-F238E27FC236}">
                <a16:creationId xmlns:a16="http://schemas.microsoft.com/office/drawing/2014/main" id="{9C6B8503-6735-40DC-8072-8E93920A6AC5}"/>
              </a:ext>
            </a:extLst>
          </p:cNvPr>
          <p:cNvPicPr>
            <a:picLocks noChangeAspect="1"/>
          </p:cNvPicPr>
          <p:nvPr/>
        </p:nvPicPr>
        <p:blipFill>
          <a:blip r:embed="rId3"/>
          <a:stretch>
            <a:fillRect/>
          </a:stretch>
        </p:blipFill>
        <p:spPr>
          <a:xfrm>
            <a:off x="1728016" y="2149464"/>
            <a:ext cx="3502218" cy="1279536"/>
          </a:xfrm>
          <a:prstGeom prst="rect">
            <a:avLst/>
          </a:prstGeom>
        </p:spPr>
      </p:pic>
      <p:pic>
        <p:nvPicPr>
          <p:cNvPr id="8" name="Picture 7">
            <a:extLst>
              <a:ext uri="{FF2B5EF4-FFF2-40B4-BE49-F238E27FC236}">
                <a16:creationId xmlns:a16="http://schemas.microsoft.com/office/drawing/2014/main" id="{17BA2E59-3621-472F-A2D5-37AC87E4597E}"/>
              </a:ext>
            </a:extLst>
          </p:cNvPr>
          <p:cNvPicPr>
            <a:picLocks noChangeAspect="1"/>
          </p:cNvPicPr>
          <p:nvPr/>
        </p:nvPicPr>
        <p:blipFill>
          <a:blip r:embed="rId4"/>
          <a:stretch>
            <a:fillRect/>
          </a:stretch>
        </p:blipFill>
        <p:spPr>
          <a:xfrm>
            <a:off x="1615239" y="3732458"/>
            <a:ext cx="5281613" cy="2400300"/>
          </a:xfrm>
          <a:prstGeom prst="rect">
            <a:avLst/>
          </a:prstGeom>
        </p:spPr>
      </p:pic>
    </p:spTree>
    <p:extLst>
      <p:ext uri="{BB962C8B-B14F-4D97-AF65-F5344CB8AC3E}">
        <p14:creationId xmlns:p14="http://schemas.microsoft.com/office/powerpoint/2010/main" val="279119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88F1-584C-4CF5-97FE-A6433ABA63DD}"/>
              </a:ext>
            </a:extLst>
          </p:cNvPr>
          <p:cNvSpPr>
            <a:spLocks noGrp="1"/>
          </p:cNvSpPr>
          <p:nvPr>
            <p:ph type="title"/>
          </p:nvPr>
        </p:nvSpPr>
        <p:spPr/>
        <p:txBody>
          <a:bodyPr>
            <a:normAutofit fontScale="90000"/>
          </a:bodyPr>
          <a:lstStyle/>
          <a:p>
            <a:r>
              <a:rPr lang="en-US" dirty="0"/>
              <a:t>Questions 	</a:t>
            </a:r>
          </a:p>
        </p:txBody>
      </p:sp>
      <p:sp>
        <p:nvSpPr>
          <p:cNvPr id="3" name="Content Placeholder 2">
            <a:extLst>
              <a:ext uri="{FF2B5EF4-FFF2-40B4-BE49-F238E27FC236}">
                <a16:creationId xmlns:a16="http://schemas.microsoft.com/office/drawing/2014/main" id="{ED54F767-707B-4027-9C79-9B4FECCC5C98}"/>
              </a:ext>
            </a:extLst>
          </p:cNvPr>
          <p:cNvSpPr>
            <a:spLocks noGrp="1"/>
          </p:cNvSpPr>
          <p:nvPr>
            <p:ph idx="1"/>
          </p:nvPr>
        </p:nvSpPr>
        <p:spPr>
          <a:xfrm>
            <a:off x="670943" y="3157976"/>
            <a:ext cx="10972800" cy="3700025"/>
          </a:xfrm>
        </p:spPr>
        <p:txBody>
          <a:bodyPr/>
          <a:lstStyle/>
          <a:p>
            <a:pPr marL="0" indent="0" algn="ctr">
              <a:buNone/>
            </a:pPr>
            <a:r>
              <a:rPr lang="en-US" dirty="0">
                <a:latin typeface="+mn-lt"/>
              </a:rPr>
              <a:t>Katelyn White, Planning Manager</a:t>
            </a:r>
          </a:p>
          <a:p>
            <a:pPr marL="0" indent="0" algn="ctr">
              <a:buNone/>
            </a:pPr>
            <a:r>
              <a:rPr lang="en-US" dirty="0">
                <a:latin typeface="+mn-lt"/>
              </a:rPr>
              <a:t>Email: </a:t>
            </a:r>
            <a:r>
              <a:rPr lang="en-US" u="sng" dirty="0">
                <a:latin typeface="+mn-lt"/>
                <a:hlinkClick r:id="rId3"/>
              </a:rPr>
              <a:t>EM-COOP@fsu.edu</a:t>
            </a:r>
            <a:endParaRPr lang="en-US" u="sng" dirty="0">
              <a:latin typeface="+mn-lt"/>
            </a:endParaRPr>
          </a:p>
          <a:p>
            <a:pPr marL="0" indent="0" algn="ctr">
              <a:buNone/>
            </a:pPr>
            <a:endParaRPr lang="en-US" dirty="0"/>
          </a:p>
        </p:txBody>
      </p:sp>
    </p:spTree>
    <p:extLst>
      <p:ext uri="{BB962C8B-B14F-4D97-AF65-F5344CB8AC3E}">
        <p14:creationId xmlns:p14="http://schemas.microsoft.com/office/powerpoint/2010/main" val="190270888"/>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633ea305-d587-4ce8-ac8f-497eeea25989">
      <UserInfo>
        <DisplayName>Katelyn White</DisplayName>
        <AccountId>288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FCBB9B0AC3E54BBC6697874C20BAF7" ma:contentTypeVersion="28" ma:contentTypeDescription="Create a new document." ma:contentTypeScope="" ma:versionID="9239978a784821f2f31e73c25a8eb09b">
  <xsd:schema xmlns:xsd="http://www.w3.org/2001/XMLSchema" xmlns:xs="http://www.w3.org/2001/XMLSchema" xmlns:p="http://schemas.microsoft.com/office/2006/metadata/properties" xmlns:ns1="http://schemas.microsoft.com/sharepoint/v3" xmlns:ns2="d9b80ba9-e69c-43fb-b7b7-51e7d615c104" xmlns:ns3="633ea305-d587-4ce8-ac8f-497eeea25989" targetNamespace="http://schemas.microsoft.com/office/2006/metadata/properties" ma:root="true" ma:fieldsID="a11db39fdb663a15131d6d7549803dc5" ns1:_="" ns2:_="" ns3:_="">
    <xsd:import namespace="http://schemas.microsoft.com/sharepoint/v3"/>
    <xsd:import namespace="d9b80ba9-e69c-43fb-b7b7-51e7d615c104"/>
    <xsd:import namespace="633ea305-d587-4ce8-ac8f-497eeea2598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b80ba9-e69c-43fb-b7b7-51e7d615c1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3ea305-d587-4ce8-ac8f-497eeea2598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0E2D57-DE0E-4877-8EB8-E2442EA2AA23}">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9b80ba9-e69c-43fb-b7b7-51e7d615c104"/>
    <ds:schemaRef ds:uri="http://purl.org/dc/elements/1.1/"/>
    <ds:schemaRef ds:uri="http://schemas.microsoft.com/office/2006/metadata/properties"/>
    <ds:schemaRef ds:uri="633ea305-d587-4ce8-ac8f-497eeea25989"/>
    <ds:schemaRef ds:uri="http://www.w3.org/XML/1998/namespace"/>
  </ds:schemaRefs>
</ds:datastoreItem>
</file>

<file path=customXml/itemProps2.xml><?xml version="1.0" encoding="utf-8"?>
<ds:datastoreItem xmlns:ds="http://schemas.openxmlformats.org/officeDocument/2006/customXml" ds:itemID="{38B61C80-D4EA-44AF-8066-B01E6015BDC7}">
  <ds:schemaRefs>
    <ds:schemaRef ds:uri="http://schemas.microsoft.com/sharepoint/v3/contenttype/forms"/>
  </ds:schemaRefs>
</ds:datastoreItem>
</file>

<file path=customXml/itemProps3.xml><?xml version="1.0" encoding="utf-8"?>
<ds:datastoreItem xmlns:ds="http://schemas.openxmlformats.org/officeDocument/2006/customXml" ds:itemID="{2C151B23-AC9E-4462-93FC-D336F1FDFD82}">
  <ds:schemaRefs>
    <ds:schemaRef ds:uri="633ea305-d587-4ce8-ac8f-497eeea25989"/>
    <ds:schemaRef ds:uri="d9b80ba9-e69c-43fb-b7b7-51e7d615c1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145</TotalTime>
  <Words>343</Words>
  <Application>Microsoft Office PowerPoint</Application>
  <PresentationFormat>Widescreen</PresentationFormat>
  <Paragraphs>42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Garnet_HighDef-1</vt:lpstr>
      <vt:lpstr>PowerPoint Presentation</vt:lpstr>
      <vt:lpstr>PowerPoint Presentation</vt:lpstr>
      <vt:lpstr>PowerPoint Presentation</vt:lpstr>
      <vt:lpstr>Questions  </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kawhite@fsu.edu</dc:creator>
  <cp:lastModifiedBy>Matt Lewis</cp:lastModifiedBy>
  <cp:revision>25</cp:revision>
  <cp:lastPrinted>2020-10-27T15:30:35Z</cp:lastPrinted>
  <dcterms:created xsi:type="dcterms:W3CDTF">2019-01-04T14:30:26Z</dcterms:created>
  <dcterms:modified xsi:type="dcterms:W3CDTF">2021-01-04T14:41:13Z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0x01010068FCBB9B0AC3E54BBC6697874C20BAF7</vt:lpwstr>
  </property>
</Properties>
</file>