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Lst>
  <p:notesMasterIdLst>
    <p:notesMasterId r:id="rId11"/>
  </p:notesMasterIdLst>
  <p:sldIdLst>
    <p:sldId id="256" r:id="rId5"/>
    <p:sldId id="274" r:id="rId6"/>
    <p:sldId id="277" r:id="rId7"/>
    <p:sldId id="275" r:id="rId8"/>
    <p:sldId id="276" r:id="rId9"/>
    <p:sldId id="263" r:id="rId1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91" autoAdjust="0"/>
  </p:normalViewPr>
  <p:slideViewPr>
    <p:cSldViewPr snapToGrid="0">
      <p:cViewPr varScale="1">
        <p:scale>
          <a:sx n="84" d="100"/>
          <a:sy n="84" d="100"/>
        </p:scale>
        <p:origin x="1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DA66CCB4-CAEA-403A-8BB5-A112C7811708}" type="datetimeFigureOut">
              <a:rPr lang="en-US" smtClean="0"/>
              <a:t>1/4/2021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B35B91C8-3233-4FEE-9EE8-C97671F879AC}" type="slidenum">
              <a:rPr lang="en-US" smtClean="0"/>
              <a:t>‹#›</a:t>
            </a:fld>
            <a:endParaRPr lang="en-US"/>
          </a:p>
        </p:txBody>
      </p:sp>
    </p:spTree>
    <p:extLst>
      <p:ext uri="{BB962C8B-B14F-4D97-AF65-F5344CB8AC3E}">
        <p14:creationId xmlns:p14="http://schemas.microsoft.com/office/powerpoint/2010/main" val="65088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Greeting</a:t>
            </a:r>
          </a:p>
          <a:p>
            <a:endParaRPr lang="en-US">
              <a:cs typeface="Calibri"/>
            </a:endParaRPr>
          </a:p>
          <a:p>
            <a:r>
              <a:rPr lang="en-US">
                <a:cs typeface="Calibri"/>
              </a:rPr>
              <a:t>Introduction</a:t>
            </a:r>
          </a:p>
          <a:p>
            <a:endParaRPr lang="en-US">
              <a:cs typeface="Calibri"/>
            </a:endParaRPr>
          </a:p>
          <a:p>
            <a:r>
              <a:rPr lang="en-US">
                <a:cs typeface="Calibri"/>
              </a:rPr>
              <a:t>Dept/Div</a:t>
            </a:r>
          </a:p>
          <a:p>
            <a:endParaRPr lang="en-US">
              <a:cs typeface="Calibri"/>
            </a:endParaRPr>
          </a:p>
          <a:p>
            <a:r>
              <a:rPr lang="en-US">
                <a:cs typeface="Calibri"/>
              </a:rPr>
              <a:t>Office Location on Campus</a:t>
            </a:r>
          </a:p>
          <a:p>
            <a:endParaRPr lang="en-US">
              <a:cs typeface="Calibri"/>
            </a:endParaRPr>
          </a:p>
          <a:p>
            <a:r>
              <a:rPr lang="en-US">
                <a:cs typeface="Calibri"/>
              </a:rPr>
              <a:t>EOC Location</a:t>
            </a:r>
          </a:p>
          <a:p>
            <a:endParaRPr lang="en-US">
              <a:cs typeface="Calibri"/>
            </a:endParaRPr>
          </a:p>
        </p:txBody>
      </p:sp>
      <p:sp>
        <p:nvSpPr>
          <p:cNvPr id="4" name="Slide Number Placeholder 3"/>
          <p:cNvSpPr>
            <a:spLocks noGrp="1"/>
          </p:cNvSpPr>
          <p:nvPr>
            <p:ph type="sldNum" sz="quarter" idx="10"/>
          </p:nvPr>
        </p:nvSpPr>
        <p:spPr/>
        <p:txBody>
          <a:bodyPr/>
          <a:lstStyle/>
          <a:p>
            <a:fld id="{B35B91C8-3233-4FEE-9EE8-C97671F879AC}" type="slidenum">
              <a:rPr lang="en-US" smtClean="0"/>
              <a:t>1</a:t>
            </a:fld>
            <a:endParaRPr lang="en-US"/>
          </a:p>
        </p:txBody>
      </p:sp>
    </p:spTree>
    <p:extLst>
      <p:ext uri="{BB962C8B-B14F-4D97-AF65-F5344CB8AC3E}">
        <p14:creationId xmlns:p14="http://schemas.microsoft.com/office/powerpoint/2010/main" val="421877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B91C8-3233-4FEE-9EE8-C97671F879AC}" type="slidenum">
              <a:rPr lang="en-US" smtClean="0"/>
              <a:t>2</a:t>
            </a:fld>
            <a:endParaRPr lang="en-US"/>
          </a:p>
        </p:txBody>
      </p:sp>
    </p:spTree>
    <p:extLst>
      <p:ext uri="{BB962C8B-B14F-4D97-AF65-F5344CB8AC3E}">
        <p14:creationId xmlns:p14="http://schemas.microsoft.com/office/powerpoint/2010/main" val="49135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B91C8-3233-4FEE-9EE8-C97671F879AC}" type="slidenum">
              <a:rPr lang="en-US" smtClean="0"/>
              <a:t>3</a:t>
            </a:fld>
            <a:endParaRPr lang="en-US"/>
          </a:p>
        </p:txBody>
      </p:sp>
    </p:spTree>
    <p:extLst>
      <p:ext uri="{BB962C8B-B14F-4D97-AF65-F5344CB8AC3E}">
        <p14:creationId xmlns:p14="http://schemas.microsoft.com/office/powerpoint/2010/main" val="4668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B91C8-3233-4FEE-9EE8-C97671F879AC}" type="slidenum">
              <a:rPr lang="en-US" smtClean="0"/>
              <a:t>4</a:t>
            </a:fld>
            <a:endParaRPr lang="en-US"/>
          </a:p>
        </p:txBody>
      </p:sp>
    </p:spTree>
    <p:extLst>
      <p:ext uri="{BB962C8B-B14F-4D97-AF65-F5344CB8AC3E}">
        <p14:creationId xmlns:p14="http://schemas.microsoft.com/office/powerpoint/2010/main" val="608100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B91C8-3233-4FEE-9EE8-C97671F879AC}" type="slidenum">
              <a:rPr lang="en-US" smtClean="0"/>
              <a:t>5</a:t>
            </a:fld>
            <a:endParaRPr lang="en-US"/>
          </a:p>
        </p:txBody>
      </p:sp>
    </p:spTree>
    <p:extLst>
      <p:ext uri="{BB962C8B-B14F-4D97-AF65-F5344CB8AC3E}">
        <p14:creationId xmlns:p14="http://schemas.microsoft.com/office/powerpoint/2010/main" val="233198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5B91C8-3233-4FEE-9EE8-C97671F879AC}" type="slidenum">
              <a:rPr lang="en-US" smtClean="0"/>
              <a:t>6</a:t>
            </a:fld>
            <a:endParaRPr lang="en-US"/>
          </a:p>
        </p:txBody>
      </p:sp>
    </p:spTree>
    <p:extLst>
      <p:ext uri="{BB962C8B-B14F-4D97-AF65-F5344CB8AC3E}">
        <p14:creationId xmlns:p14="http://schemas.microsoft.com/office/powerpoint/2010/main" val="451909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1573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64896"/>
            <a:ext cx="10972800" cy="972205"/>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609600" y="2347309"/>
            <a:ext cx="10972800" cy="3700025"/>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406053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rgbClr val="D0B884"/>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82367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68014"/>
            <a:ext cx="10972800" cy="863983"/>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609600" y="2189651"/>
            <a:ext cx="5384800" cy="3941383"/>
          </a:xfrm>
        </p:spPr>
        <p:txBody>
          <a:bodyPr/>
          <a:lstStyle>
            <a:lvl1pPr>
              <a:defRPr sz="3733" b="0" i="0">
                <a:latin typeface="Arial"/>
                <a:cs typeface="Arial"/>
              </a:defRPr>
            </a:lvl1pPr>
            <a:lvl2pPr>
              <a:defRPr sz="3200" b="0" i="0">
                <a:latin typeface="Arial"/>
                <a:cs typeface="Arial"/>
              </a:defRPr>
            </a:lvl2pPr>
            <a:lvl3pPr>
              <a:defRPr sz="2667" b="0" i="0">
                <a:latin typeface="Arial"/>
                <a:cs typeface="Arial"/>
              </a:defRPr>
            </a:lvl3pPr>
            <a:lvl4pPr>
              <a:defRPr sz="2400" b="0" i="0">
                <a:latin typeface="Arial"/>
                <a:cs typeface="Arial"/>
              </a:defRPr>
            </a:lvl4pPr>
            <a:lvl5pPr>
              <a:defRPr sz="2400" b="0" i="0">
                <a:latin typeface="Arial"/>
                <a:cs typeface="Aria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89651"/>
            <a:ext cx="5384800" cy="3941383"/>
          </a:xfrm>
        </p:spPr>
        <p:txBody>
          <a:bodyPr/>
          <a:lstStyle>
            <a:lvl1pPr>
              <a:defRPr sz="3733" b="0" i="0">
                <a:latin typeface="Arial"/>
                <a:cs typeface="Arial"/>
              </a:defRPr>
            </a:lvl1pPr>
            <a:lvl2pPr>
              <a:defRPr sz="3200" b="0" i="0">
                <a:latin typeface="Arial"/>
                <a:cs typeface="Arial"/>
              </a:defRPr>
            </a:lvl2pPr>
            <a:lvl3pPr>
              <a:defRPr sz="2667" b="0" i="0">
                <a:latin typeface="Arial"/>
                <a:cs typeface="Arial"/>
              </a:defRPr>
            </a:lvl3pPr>
            <a:lvl4pPr>
              <a:defRPr sz="2400" b="0" i="0">
                <a:latin typeface="Arial"/>
                <a:cs typeface="Arial"/>
              </a:defRPr>
            </a:lvl4pPr>
            <a:lvl5pPr>
              <a:defRPr sz="2400" b="0" i="0">
                <a:latin typeface="Arial"/>
                <a:cs typeface="Aria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58679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43719"/>
            <a:ext cx="5386917" cy="79977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207167"/>
            <a:ext cx="5386917" cy="3932627"/>
          </a:xfrm>
        </p:spPr>
        <p:txBody>
          <a:bodyPr/>
          <a:lstStyle>
            <a:lvl1pPr>
              <a:defRPr sz="3200">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243719"/>
            <a:ext cx="5389033" cy="79977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207167"/>
            <a:ext cx="5389033" cy="3932627"/>
          </a:xfrm>
        </p:spPr>
        <p:txBody>
          <a:bodyPr/>
          <a:lstStyle>
            <a:lvl1pPr>
              <a:defRPr sz="3200">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43074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8652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1744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164899"/>
            <a:ext cx="4011084" cy="1268684"/>
          </a:xfrm>
        </p:spPr>
        <p:txBody>
          <a:bodyPr anchor="b"/>
          <a:lstStyle>
            <a:lvl1pPr algn="l">
              <a:defRPr sz="2667"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766733" y="1164897"/>
            <a:ext cx="6815667" cy="5421587"/>
          </a:xfrm>
        </p:spPr>
        <p:txBody>
          <a:bodyPr/>
          <a:lstStyle>
            <a:lvl1pPr>
              <a:defRPr sz="4267">
                <a:latin typeface="+mj-lt"/>
              </a:defRPr>
            </a:lvl1pPr>
            <a:lvl2pPr>
              <a:defRPr sz="3733">
                <a:latin typeface="+mj-lt"/>
              </a:defRPr>
            </a:lvl2pPr>
            <a:lvl3pPr>
              <a:defRPr sz="3200">
                <a:latin typeface="+mj-lt"/>
              </a:defRPr>
            </a:lvl3pPr>
            <a:lvl4pPr>
              <a:defRPr sz="2667">
                <a:latin typeface="+mj-lt"/>
              </a:defRPr>
            </a:lvl4pPr>
            <a:lvl5pPr>
              <a:defRPr sz="2667">
                <a:latin typeface="+mj-lt"/>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433583"/>
            <a:ext cx="4011084" cy="41529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17467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0179" y="5237655"/>
            <a:ext cx="9681195" cy="384067"/>
          </a:xfrm>
        </p:spPr>
        <p:txBody>
          <a:bodyPr anchor="b"/>
          <a:lstStyle>
            <a:lvl1pPr algn="l">
              <a:defRPr sz="2667"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880179" y="464208"/>
            <a:ext cx="9681195" cy="464206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880179" y="5621723"/>
            <a:ext cx="9681195" cy="734628"/>
          </a:xfrm>
        </p:spPr>
        <p:txBody>
          <a:bodyPr/>
          <a:lstStyle>
            <a:lvl1pPr marL="0" indent="0">
              <a:buNone/>
              <a:defRPr sz="1867">
                <a:latin typeface="+mj-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90029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8011"/>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487441"/>
            <a:ext cx="10972800" cy="36435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DFBFF53-7C97-8C49-AB42-96FD965FEBF4}" type="datetimeFigureOut">
              <a:rPr lang="en-US" smtClean="0"/>
              <a:t>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109598866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mailto:EM-COOP@fsu.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64333" y="4255055"/>
            <a:ext cx="6463334" cy="224707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0091" y="4576970"/>
            <a:ext cx="2695575" cy="2057400"/>
          </a:xfrm>
          <a:prstGeom prst="rect">
            <a:avLst/>
          </a:prstGeom>
        </p:spPr>
      </p:pic>
      <p:sp>
        <p:nvSpPr>
          <p:cNvPr id="3" name="TextBox 2">
            <a:extLst>
              <a:ext uri="{FF2B5EF4-FFF2-40B4-BE49-F238E27FC236}">
                <a16:creationId xmlns:a16="http://schemas.microsoft.com/office/drawing/2014/main" id="{8E082AAA-6FDC-4AB3-864C-3921A16CA04F}"/>
              </a:ext>
            </a:extLst>
          </p:cNvPr>
          <p:cNvSpPr txBox="1"/>
          <p:nvPr/>
        </p:nvSpPr>
        <p:spPr>
          <a:xfrm>
            <a:off x="1122486" y="1669732"/>
            <a:ext cx="9947027" cy="1754326"/>
          </a:xfrm>
          <a:prstGeom prst="rect">
            <a:avLst/>
          </a:prstGeom>
          <a:noFill/>
        </p:spPr>
        <p:txBody>
          <a:bodyPr wrap="square" rtlCol="0">
            <a:spAutoFit/>
          </a:bodyPr>
          <a:lstStyle/>
          <a:p>
            <a:pPr algn="ctr"/>
            <a:r>
              <a:rPr lang="en-US" sz="5400" b="1" dirty="0">
                <a:solidFill>
                  <a:schemeClr val="bg1"/>
                </a:solidFill>
              </a:rPr>
              <a:t>COOP Application</a:t>
            </a:r>
          </a:p>
          <a:p>
            <a:pPr algn="ctr"/>
            <a:r>
              <a:rPr lang="en-US" sz="5400" b="1" dirty="0">
                <a:solidFill>
                  <a:schemeClr val="bg1"/>
                </a:solidFill>
              </a:rPr>
              <a:t>Recovery</a:t>
            </a:r>
            <a:endParaRPr lang="en-US" b="1" dirty="0">
              <a:solidFill>
                <a:schemeClr val="bg1"/>
              </a:solidFill>
            </a:endParaRPr>
          </a:p>
        </p:txBody>
      </p:sp>
    </p:spTree>
    <p:extLst>
      <p:ext uri="{BB962C8B-B14F-4D97-AF65-F5344CB8AC3E}">
        <p14:creationId xmlns:p14="http://schemas.microsoft.com/office/powerpoint/2010/main" val="208717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E3C9-6EB0-42DB-9371-BAE3CC9B7F14}"/>
              </a:ext>
            </a:extLst>
          </p:cNvPr>
          <p:cNvSpPr txBox="1">
            <a:spLocks/>
          </p:cNvSpPr>
          <p:nvPr/>
        </p:nvSpPr>
        <p:spPr>
          <a:xfrm>
            <a:off x="-281" y="858783"/>
            <a:ext cx="12030355" cy="1454051"/>
          </a:xfrm>
          <a:prstGeom prst="rect">
            <a:avLst/>
          </a:prstGeom>
        </p:spPr>
        <p:txBody>
          <a:bodyPr>
            <a:norm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r>
              <a:rPr lang="en-US" sz="3600" b="1" dirty="0">
                <a:solidFill>
                  <a:srgbClr val="000000"/>
                </a:solidFill>
                <a:latin typeface="+mn-lt"/>
              </a:rPr>
              <a:t>Recovery: Essential Functions</a:t>
            </a:r>
          </a:p>
          <a:p>
            <a:pPr algn="l"/>
            <a:r>
              <a:rPr lang="en-US" sz="1400" dirty="0">
                <a:latin typeface="+mn-lt"/>
              </a:rPr>
              <a:t>An effective COOP documents the processes providing for redundancy of key information, necessary to </a:t>
            </a:r>
            <a:r>
              <a:rPr lang="en-US" sz="1400">
                <a:latin typeface="+mn-lt"/>
              </a:rPr>
              <a:t>maintain essential </a:t>
            </a:r>
            <a:r>
              <a:rPr lang="en-US" sz="1400" dirty="0">
                <a:latin typeface="+mn-lt"/>
              </a:rPr>
              <a:t>functions. Essential functions are defined as services, programs, or activities which may not sustain an interruption greater than 30 days for the university unit to continue operating at normal status.</a:t>
            </a:r>
            <a:endParaRPr lang="en-US" sz="1200" b="1" dirty="0">
              <a:solidFill>
                <a:srgbClr val="000000"/>
              </a:solidFill>
              <a:latin typeface="+mn-lt"/>
            </a:endParaRPr>
          </a:p>
        </p:txBody>
      </p:sp>
      <p:sp>
        <p:nvSpPr>
          <p:cNvPr id="7" name="TextBox 6">
            <a:extLst>
              <a:ext uri="{FF2B5EF4-FFF2-40B4-BE49-F238E27FC236}">
                <a16:creationId xmlns:a16="http://schemas.microsoft.com/office/drawing/2014/main" id="{AE0E5E61-2B4E-4993-B7D7-3158CD9E7BE9}"/>
              </a:ext>
            </a:extLst>
          </p:cNvPr>
          <p:cNvSpPr txBox="1"/>
          <p:nvPr/>
        </p:nvSpPr>
        <p:spPr>
          <a:xfrm>
            <a:off x="0" y="5771049"/>
            <a:ext cx="5871411" cy="1384995"/>
          </a:xfrm>
          <a:prstGeom prst="rect">
            <a:avLst/>
          </a:prstGeom>
          <a:noFill/>
        </p:spPr>
        <p:txBody>
          <a:bodyPr wrap="square" rtlCol="0">
            <a:spAutoFit/>
          </a:bodyPr>
          <a:lstStyle/>
          <a:p>
            <a:r>
              <a:rPr lang="en-US" sz="1400" b="1" u="sng" dirty="0"/>
              <a:t>Need Help?</a:t>
            </a:r>
          </a:p>
          <a:p>
            <a:r>
              <a:rPr lang="en-US" sz="1400" dirty="0">
                <a:solidFill>
                  <a:srgbClr val="000000"/>
                </a:solidFill>
              </a:rPr>
              <a:t>If you are working remotely, ensure you are connected to the VPN. </a:t>
            </a:r>
          </a:p>
          <a:p>
            <a:endParaRPr lang="en-US" sz="1400" dirty="0"/>
          </a:p>
          <a:p>
            <a:r>
              <a:rPr lang="en-US" sz="1400" dirty="0"/>
              <a:t>Google Chrome is the preferred browser for the COOP application. There may be delays or content that does not download in other browsers.</a:t>
            </a:r>
          </a:p>
          <a:p>
            <a:endParaRPr lang="en-US" sz="1400" dirty="0"/>
          </a:p>
        </p:txBody>
      </p:sp>
      <p:pic>
        <p:nvPicPr>
          <p:cNvPr id="8" name="Picture 7">
            <a:extLst>
              <a:ext uri="{FF2B5EF4-FFF2-40B4-BE49-F238E27FC236}">
                <a16:creationId xmlns:a16="http://schemas.microsoft.com/office/drawing/2014/main" id="{EF111200-3551-42FA-87D2-79FAE961A252}"/>
              </a:ext>
            </a:extLst>
          </p:cNvPr>
          <p:cNvPicPr>
            <a:picLocks noChangeAspect="1"/>
          </p:cNvPicPr>
          <p:nvPr/>
        </p:nvPicPr>
        <p:blipFill>
          <a:blip r:embed="rId3"/>
          <a:stretch>
            <a:fillRect/>
          </a:stretch>
        </p:blipFill>
        <p:spPr>
          <a:xfrm>
            <a:off x="292190" y="1963918"/>
            <a:ext cx="5062442" cy="2432886"/>
          </a:xfrm>
          <a:prstGeom prst="rect">
            <a:avLst/>
          </a:prstGeom>
        </p:spPr>
      </p:pic>
      <p:sp>
        <p:nvSpPr>
          <p:cNvPr id="10" name="TextBox 9">
            <a:extLst>
              <a:ext uri="{FF2B5EF4-FFF2-40B4-BE49-F238E27FC236}">
                <a16:creationId xmlns:a16="http://schemas.microsoft.com/office/drawing/2014/main" id="{AAED82AA-8983-4258-B4FD-6004BED49723}"/>
              </a:ext>
            </a:extLst>
          </p:cNvPr>
          <p:cNvSpPr txBox="1"/>
          <p:nvPr/>
        </p:nvSpPr>
        <p:spPr>
          <a:xfrm>
            <a:off x="5637076" y="2131213"/>
            <a:ext cx="6106026" cy="4247317"/>
          </a:xfrm>
          <a:prstGeom prst="rect">
            <a:avLst/>
          </a:prstGeom>
          <a:noFill/>
        </p:spPr>
        <p:txBody>
          <a:bodyPr wrap="square">
            <a:spAutoFit/>
          </a:bodyPr>
          <a:lstStyle/>
          <a:p>
            <a:pPr marL="285750" indent="-285750">
              <a:buFont typeface="Arial" panose="020B0604020202020204" pitchFamily="34" charset="0"/>
              <a:buChar char="•"/>
            </a:pPr>
            <a:r>
              <a:rPr lang="en-US" dirty="0"/>
              <a:t>Two essential functions are already listed on the page. You must click each item and add their target recovery time. Next to the Recovery Time heading there is a dropdown menu for you to choose the number of hours of need recovery time for the selected function.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option to customize the function’s recovery time is also provided. You may select any number of minutes, hours, days, or week needed for recovery.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Click “Save”, this will take you back to the </a:t>
            </a:r>
            <a:r>
              <a:rPr lang="en-US" b="1" dirty="0"/>
              <a:t>Essential Functions</a:t>
            </a:r>
            <a:r>
              <a:rPr lang="en-US" dirty="0"/>
              <a:t> page. </a:t>
            </a:r>
          </a:p>
          <a:p>
            <a:endParaRPr lang="en-US" dirty="0"/>
          </a:p>
          <a:p>
            <a:endParaRPr lang="en-US" dirty="0"/>
          </a:p>
          <a:p>
            <a:r>
              <a:rPr lang="en-US" dirty="0"/>
              <a:t> </a:t>
            </a:r>
          </a:p>
        </p:txBody>
      </p:sp>
      <p:pic>
        <p:nvPicPr>
          <p:cNvPr id="12" name="Picture 11">
            <a:extLst>
              <a:ext uri="{FF2B5EF4-FFF2-40B4-BE49-F238E27FC236}">
                <a16:creationId xmlns:a16="http://schemas.microsoft.com/office/drawing/2014/main" id="{B8E62D03-EEEB-42A9-9A3C-B2087120906F}"/>
              </a:ext>
            </a:extLst>
          </p:cNvPr>
          <p:cNvPicPr>
            <a:picLocks noChangeAspect="1"/>
          </p:cNvPicPr>
          <p:nvPr/>
        </p:nvPicPr>
        <p:blipFill>
          <a:blip r:embed="rId4"/>
          <a:stretch>
            <a:fillRect/>
          </a:stretch>
        </p:blipFill>
        <p:spPr>
          <a:xfrm>
            <a:off x="292190" y="4520766"/>
            <a:ext cx="4272464" cy="1126320"/>
          </a:xfrm>
          <a:prstGeom prst="rect">
            <a:avLst/>
          </a:prstGeom>
        </p:spPr>
      </p:pic>
    </p:spTree>
    <p:extLst>
      <p:ext uri="{BB962C8B-B14F-4D97-AF65-F5344CB8AC3E}">
        <p14:creationId xmlns:p14="http://schemas.microsoft.com/office/powerpoint/2010/main" val="273762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E3C9-6EB0-42DB-9371-BAE3CC9B7F14}"/>
              </a:ext>
            </a:extLst>
          </p:cNvPr>
          <p:cNvSpPr txBox="1">
            <a:spLocks/>
          </p:cNvSpPr>
          <p:nvPr/>
        </p:nvSpPr>
        <p:spPr>
          <a:xfrm>
            <a:off x="-280" y="604851"/>
            <a:ext cx="11743382" cy="1454051"/>
          </a:xfrm>
          <a:prstGeom prst="rect">
            <a:avLst/>
          </a:prstGeom>
        </p:spPr>
        <p:txBody>
          <a:bodyPr>
            <a:norm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3200" b="1" dirty="0">
                <a:solidFill>
                  <a:srgbClr val="000000"/>
                </a:solidFill>
                <a:latin typeface="+mn-lt"/>
              </a:rPr>
              <a:t>Recovery: Essential Functions</a:t>
            </a:r>
          </a:p>
          <a:p>
            <a:pPr algn="l"/>
            <a:r>
              <a:rPr lang="en-US" sz="1200" dirty="0">
                <a:latin typeface="+mn-lt"/>
              </a:rPr>
              <a:t>An effective COOP documents the processes providing for redundancy of key information, necessary to maintain Essential Functions. Essential functions are defined as services, programs, or activities which may not sustain an interruption greater than 30 days for the university unit to continue operating at normal status.</a:t>
            </a:r>
            <a:endParaRPr lang="en-US" sz="1100" b="1" dirty="0">
              <a:solidFill>
                <a:srgbClr val="000000"/>
              </a:solidFill>
              <a:latin typeface="+mn-lt"/>
            </a:endParaRPr>
          </a:p>
        </p:txBody>
      </p:sp>
      <p:sp>
        <p:nvSpPr>
          <p:cNvPr id="7" name="TextBox 6">
            <a:extLst>
              <a:ext uri="{FF2B5EF4-FFF2-40B4-BE49-F238E27FC236}">
                <a16:creationId xmlns:a16="http://schemas.microsoft.com/office/drawing/2014/main" id="{AE0E5E61-2B4E-4993-B7D7-3158CD9E7BE9}"/>
              </a:ext>
            </a:extLst>
          </p:cNvPr>
          <p:cNvSpPr txBox="1"/>
          <p:nvPr/>
        </p:nvSpPr>
        <p:spPr>
          <a:xfrm>
            <a:off x="0" y="5771049"/>
            <a:ext cx="5871411" cy="1384995"/>
          </a:xfrm>
          <a:prstGeom prst="rect">
            <a:avLst/>
          </a:prstGeom>
          <a:noFill/>
        </p:spPr>
        <p:txBody>
          <a:bodyPr wrap="square" rtlCol="0">
            <a:spAutoFit/>
          </a:bodyPr>
          <a:lstStyle/>
          <a:p>
            <a:r>
              <a:rPr lang="en-US" sz="1400" b="1" u="sng" dirty="0"/>
              <a:t>Need Help?</a:t>
            </a:r>
          </a:p>
          <a:p>
            <a:r>
              <a:rPr lang="en-US" sz="1400" dirty="0">
                <a:solidFill>
                  <a:srgbClr val="000000"/>
                </a:solidFill>
              </a:rPr>
              <a:t>If you are working remotely, ensure you are connected to the VPN. </a:t>
            </a:r>
          </a:p>
          <a:p>
            <a:endParaRPr lang="en-US" sz="1400" dirty="0"/>
          </a:p>
          <a:p>
            <a:r>
              <a:rPr lang="en-US" sz="1400" dirty="0"/>
              <a:t>Google Chrome is the preferred browser for the COOP application. There may be delays or content that does not download in other browsers.</a:t>
            </a:r>
          </a:p>
          <a:p>
            <a:endParaRPr lang="en-US" sz="1400" dirty="0"/>
          </a:p>
        </p:txBody>
      </p:sp>
      <p:sp>
        <p:nvSpPr>
          <p:cNvPr id="10" name="TextBox 9">
            <a:extLst>
              <a:ext uri="{FF2B5EF4-FFF2-40B4-BE49-F238E27FC236}">
                <a16:creationId xmlns:a16="http://schemas.microsoft.com/office/drawing/2014/main" id="{AAED82AA-8983-4258-B4FD-6004BED49723}"/>
              </a:ext>
            </a:extLst>
          </p:cNvPr>
          <p:cNvSpPr txBox="1"/>
          <p:nvPr/>
        </p:nvSpPr>
        <p:spPr>
          <a:xfrm>
            <a:off x="5935147" y="2058902"/>
            <a:ext cx="6106026" cy="4062651"/>
          </a:xfrm>
          <a:prstGeom prst="rect">
            <a:avLst/>
          </a:prstGeom>
          <a:noFill/>
        </p:spPr>
        <p:txBody>
          <a:bodyPr wrap="square">
            <a:spAutoFit/>
          </a:bodyPr>
          <a:lstStyle/>
          <a:p>
            <a:pPr marL="285750" indent="-285750">
              <a:buFont typeface="Arial" panose="020B0604020202020204" pitchFamily="34" charset="0"/>
              <a:buChar char="•"/>
            </a:pPr>
            <a:r>
              <a:rPr lang="en-US" sz="1600" dirty="0"/>
              <a:t>To add an Essential Function, click “Add Essential Function”. You will be prompted to either select a default function from a dropdown menu or input your own unique essential function. You will also need to provide the function’s recovery time as previously described.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Some examples of essential functions are:</a:t>
            </a:r>
          </a:p>
          <a:p>
            <a:pPr marL="742950" lvl="1" indent="-285750">
              <a:buFont typeface="Arial" panose="020B0604020202020204" pitchFamily="34" charset="0"/>
              <a:buChar char="•"/>
            </a:pPr>
            <a:r>
              <a:rPr lang="en-US" sz="1600" dirty="0"/>
              <a:t>Academic Advising</a:t>
            </a:r>
          </a:p>
          <a:p>
            <a:pPr marL="742950" lvl="1" indent="-285750">
              <a:buFont typeface="Arial" panose="020B0604020202020204" pitchFamily="34" charset="0"/>
              <a:buChar char="•"/>
            </a:pPr>
            <a:r>
              <a:rPr lang="en-US" sz="1600" dirty="0"/>
              <a:t>Academic Instruction </a:t>
            </a:r>
          </a:p>
          <a:p>
            <a:pPr marL="742950" lvl="1" indent="-285750">
              <a:buFont typeface="Arial" panose="020B0604020202020204" pitchFamily="34" charset="0"/>
              <a:buChar char="•"/>
            </a:pPr>
            <a:r>
              <a:rPr lang="en-US" sz="1600" dirty="0"/>
              <a:t>Basic Utilities (e.g., power, water, waste removal)</a:t>
            </a:r>
          </a:p>
          <a:p>
            <a:pPr marL="742950" lvl="1" indent="-285750">
              <a:buFont typeface="Arial" panose="020B0604020202020204" pitchFamily="34" charset="0"/>
              <a:buChar char="•"/>
            </a:pPr>
            <a:r>
              <a:rPr lang="en-US" sz="1600" dirty="0"/>
              <a:t>Budget and Finance Administration </a:t>
            </a:r>
          </a:p>
          <a:p>
            <a:pPr marL="742950" lvl="1" indent="-285750">
              <a:buFont typeface="Arial" panose="020B0604020202020204" pitchFamily="34" charset="0"/>
              <a:buChar char="•"/>
            </a:pPr>
            <a:r>
              <a:rPr lang="en-US" sz="1600" dirty="0"/>
              <a:t>Facility Operations </a:t>
            </a:r>
          </a:p>
          <a:p>
            <a:pPr marL="742950" lvl="1" indent="-285750">
              <a:buFont typeface="Arial" panose="020B0604020202020204" pitchFamily="34" charset="0"/>
              <a:buChar char="•"/>
            </a:pPr>
            <a:r>
              <a:rPr lang="en-US" sz="1600" dirty="0"/>
              <a:t>IT Services </a:t>
            </a:r>
          </a:p>
          <a:p>
            <a:pPr marL="742950" lvl="1" indent="-285750">
              <a:buFont typeface="Arial" panose="020B0604020202020204" pitchFamily="34" charset="0"/>
              <a:buChar char="•"/>
            </a:pPr>
            <a:r>
              <a:rPr lang="en-US" sz="1600" dirty="0"/>
              <a:t>Research (e.g., Operations, Data Collection, Animal Care)</a:t>
            </a:r>
          </a:p>
          <a:p>
            <a:endParaRPr lang="en-US" sz="1600" dirty="0"/>
          </a:p>
          <a:p>
            <a:pPr marL="285750" indent="-285750">
              <a:buFont typeface="Arial" panose="020B0604020202020204" pitchFamily="34" charset="0"/>
              <a:buChar char="•"/>
            </a:pPr>
            <a:r>
              <a:rPr lang="en-US" sz="1600" dirty="0"/>
              <a:t>Click “Next” and the system will redirect you to the next screen.</a:t>
            </a:r>
          </a:p>
          <a:p>
            <a:r>
              <a:rPr lang="en-US" dirty="0"/>
              <a:t> </a:t>
            </a:r>
          </a:p>
        </p:txBody>
      </p:sp>
      <p:pic>
        <p:nvPicPr>
          <p:cNvPr id="6" name="Picture 5">
            <a:extLst>
              <a:ext uri="{FF2B5EF4-FFF2-40B4-BE49-F238E27FC236}">
                <a16:creationId xmlns:a16="http://schemas.microsoft.com/office/drawing/2014/main" id="{F2A6F799-7CD5-453E-BE69-80CC84B4AF5D}"/>
              </a:ext>
            </a:extLst>
          </p:cNvPr>
          <p:cNvPicPr>
            <a:picLocks noChangeAspect="1"/>
          </p:cNvPicPr>
          <p:nvPr/>
        </p:nvPicPr>
        <p:blipFill>
          <a:blip r:embed="rId3"/>
          <a:stretch>
            <a:fillRect/>
          </a:stretch>
        </p:blipFill>
        <p:spPr>
          <a:xfrm>
            <a:off x="395850" y="4373769"/>
            <a:ext cx="5475561" cy="1384995"/>
          </a:xfrm>
          <a:prstGeom prst="rect">
            <a:avLst/>
          </a:prstGeom>
        </p:spPr>
      </p:pic>
      <p:pic>
        <p:nvPicPr>
          <p:cNvPr id="5" name="Picture 4">
            <a:extLst>
              <a:ext uri="{FF2B5EF4-FFF2-40B4-BE49-F238E27FC236}">
                <a16:creationId xmlns:a16="http://schemas.microsoft.com/office/drawing/2014/main" id="{6131D96C-731B-45BC-82F2-3C77D2648060}"/>
              </a:ext>
            </a:extLst>
          </p:cNvPr>
          <p:cNvPicPr>
            <a:picLocks noChangeAspect="1"/>
          </p:cNvPicPr>
          <p:nvPr/>
        </p:nvPicPr>
        <p:blipFill>
          <a:blip r:embed="rId4"/>
          <a:stretch>
            <a:fillRect/>
          </a:stretch>
        </p:blipFill>
        <p:spPr>
          <a:xfrm>
            <a:off x="705685" y="1580891"/>
            <a:ext cx="4931391" cy="2509336"/>
          </a:xfrm>
          <a:prstGeom prst="rect">
            <a:avLst/>
          </a:prstGeom>
        </p:spPr>
      </p:pic>
    </p:spTree>
    <p:extLst>
      <p:ext uri="{BB962C8B-B14F-4D97-AF65-F5344CB8AC3E}">
        <p14:creationId xmlns:p14="http://schemas.microsoft.com/office/powerpoint/2010/main" val="68638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E3C9-6EB0-42DB-9371-BAE3CC9B7F14}"/>
              </a:ext>
            </a:extLst>
          </p:cNvPr>
          <p:cNvSpPr txBox="1">
            <a:spLocks/>
          </p:cNvSpPr>
          <p:nvPr/>
        </p:nvSpPr>
        <p:spPr>
          <a:xfrm>
            <a:off x="224309" y="917367"/>
            <a:ext cx="11743382" cy="1098380"/>
          </a:xfrm>
          <a:prstGeom prst="rect">
            <a:avLst/>
          </a:prstGeom>
        </p:spPr>
        <p:txBody>
          <a:bodyPr>
            <a:norm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endParaRPr lang="en-US" sz="3600" b="1" dirty="0">
              <a:solidFill>
                <a:srgbClr val="000000"/>
              </a:solidFill>
              <a:latin typeface="+mn-lt"/>
            </a:endParaRPr>
          </a:p>
        </p:txBody>
      </p:sp>
      <p:sp>
        <p:nvSpPr>
          <p:cNvPr id="7" name="TextBox 6">
            <a:extLst>
              <a:ext uri="{FF2B5EF4-FFF2-40B4-BE49-F238E27FC236}">
                <a16:creationId xmlns:a16="http://schemas.microsoft.com/office/drawing/2014/main" id="{AE0E5E61-2B4E-4993-B7D7-3158CD9E7BE9}"/>
              </a:ext>
            </a:extLst>
          </p:cNvPr>
          <p:cNvSpPr txBox="1"/>
          <p:nvPr/>
        </p:nvSpPr>
        <p:spPr>
          <a:xfrm>
            <a:off x="6330335" y="5492959"/>
            <a:ext cx="5871411" cy="1384995"/>
          </a:xfrm>
          <a:prstGeom prst="rect">
            <a:avLst/>
          </a:prstGeom>
          <a:noFill/>
        </p:spPr>
        <p:txBody>
          <a:bodyPr wrap="square" rtlCol="0">
            <a:spAutoFit/>
          </a:bodyPr>
          <a:lstStyle/>
          <a:p>
            <a:r>
              <a:rPr lang="en-US" sz="1400" b="1" u="sng" dirty="0"/>
              <a:t>Need Help?</a:t>
            </a:r>
          </a:p>
          <a:p>
            <a:r>
              <a:rPr lang="en-US" sz="1400" dirty="0">
                <a:solidFill>
                  <a:srgbClr val="000000"/>
                </a:solidFill>
              </a:rPr>
              <a:t>If you are working remotely, ensure you are connected to the VPN. </a:t>
            </a:r>
          </a:p>
          <a:p>
            <a:endParaRPr lang="en-US" sz="1400" dirty="0"/>
          </a:p>
          <a:p>
            <a:r>
              <a:rPr lang="en-US" sz="1400" dirty="0"/>
              <a:t>Google Chrome is the preferred browser for the COOP application. There may be delays or content that does not download in other browsers.</a:t>
            </a:r>
          </a:p>
          <a:p>
            <a:endParaRPr lang="en-US" sz="1400" dirty="0"/>
          </a:p>
        </p:txBody>
      </p:sp>
      <p:sp>
        <p:nvSpPr>
          <p:cNvPr id="10" name="TextBox 9">
            <a:extLst>
              <a:ext uri="{FF2B5EF4-FFF2-40B4-BE49-F238E27FC236}">
                <a16:creationId xmlns:a16="http://schemas.microsoft.com/office/drawing/2014/main" id="{52FFC2D7-3954-4C41-B448-C6B2420C7521}"/>
              </a:ext>
            </a:extLst>
          </p:cNvPr>
          <p:cNvSpPr txBox="1"/>
          <p:nvPr/>
        </p:nvSpPr>
        <p:spPr>
          <a:xfrm>
            <a:off x="224308" y="701206"/>
            <a:ext cx="114944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a:ea typeface="+mn-ea"/>
                <a:cs typeface="+mn-cs"/>
              </a:rPr>
              <a:t>Recovery: Essential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Times New Roman"/>
                <a:ea typeface="+mn-ea"/>
                <a:cs typeface="+mn-cs"/>
              </a:rPr>
              <a:t>The Essential Resources screen is used to identify the type of resource(s) that would be needed for the essential functions of the university unit. Resources may include equipment, facilities, people, supplies, and other specialized services. </a:t>
            </a:r>
          </a:p>
        </p:txBody>
      </p:sp>
      <p:sp>
        <p:nvSpPr>
          <p:cNvPr id="18" name="TextBox 17">
            <a:extLst>
              <a:ext uri="{FF2B5EF4-FFF2-40B4-BE49-F238E27FC236}">
                <a16:creationId xmlns:a16="http://schemas.microsoft.com/office/drawing/2014/main" id="{7E15858C-6BA8-4486-8869-2E8659051BC4}"/>
              </a:ext>
            </a:extLst>
          </p:cNvPr>
          <p:cNvSpPr txBox="1"/>
          <p:nvPr/>
        </p:nvSpPr>
        <p:spPr>
          <a:xfrm>
            <a:off x="4779787" y="2015747"/>
            <a:ext cx="6553962" cy="3277820"/>
          </a:xfrm>
          <a:prstGeom prst="rect">
            <a:avLst/>
          </a:prstGeom>
          <a:noFill/>
        </p:spPr>
        <p:txBody>
          <a:bodyPr wrap="square">
            <a:spAutoFit/>
          </a:bodyPr>
          <a:lstStyle/>
          <a:p>
            <a:pPr marL="285750" indent="-285750">
              <a:buFont typeface="Arial" panose="020B0604020202020204" pitchFamily="34" charset="0"/>
              <a:buChar char="•"/>
            </a:pPr>
            <a:r>
              <a:rPr lang="en-US" sz="1400" dirty="0"/>
              <a:t>Several essential resources are already listed on the page. To edit these resources, click on their category name. Add any necessary details in the Detail textbox.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Enter the normal quantity of this resource, the quantity needed for a day’s work, three days’ work, one week of work, and how much will be needed for anytime later than a week.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Click “Save” and the system will take you back to the Essential Resources page.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To add an Essential Resource, click “Add Essential Resource”. You will be prompted to input your own unique essential resource. You will also need to provide the resource’s details and quantities as previously described.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Click “Next” and the system will redirect you to the next screen.</a:t>
            </a:r>
          </a:p>
          <a:p>
            <a:pPr marL="285750" indent="-285750">
              <a:buFont typeface="Arial" panose="020B0604020202020204" pitchFamily="34" charset="0"/>
              <a:buChar char="•"/>
            </a:pPr>
            <a:endParaRPr lang="en-US" sz="1100" dirty="0"/>
          </a:p>
        </p:txBody>
      </p:sp>
      <p:pic>
        <p:nvPicPr>
          <p:cNvPr id="20" name="Picture 19">
            <a:extLst>
              <a:ext uri="{FF2B5EF4-FFF2-40B4-BE49-F238E27FC236}">
                <a16:creationId xmlns:a16="http://schemas.microsoft.com/office/drawing/2014/main" id="{E1A0DB4D-6121-4F67-8B05-478CE5840BFF}"/>
              </a:ext>
            </a:extLst>
          </p:cNvPr>
          <p:cNvPicPr>
            <a:picLocks noChangeAspect="1"/>
          </p:cNvPicPr>
          <p:nvPr/>
        </p:nvPicPr>
        <p:blipFill>
          <a:blip r:embed="rId3"/>
          <a:stretch>
            <a:fillRect/>
          </a:stretch>
        </p:blipFill>
        <p:spPr>
          <a:xfrm>
            <a:off x="364959" y="1994585"/>
            <a:ext cx="4139063" cy="4545687"/>
          </a:xfrm>
          <a:prstGeom prst="rect">
            <a:avLst/>
          </a:prstGeom>
        </p:spPr>
      </p:pic>
    </p:spTree>
    <p:extLst>
      <p:ext uri="{BB962C8B-B14F-4D97-AF65-F5344CB8AC3E}">
        <p14:creationId xmlns:p14="http://schemas.microsoft.com/office/powerpoint/2010/main" val="279119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0E5E61-2B4E-4993-B7D7-3158CD9E7BE9}"/>
              </a:ext>
            </a:extLst>
          </p:cNvPr>
          <p:cNvSpPr txBox="1"/>
          <p:nvPr/>
        </p:nvSpPr>
        <p:spPr>
          <a:xfrm>
            <a:off x="6320589" y="5819429"/>
            <a:ext cx="5871411" cy="1154162"/>
          </a:xfrm>
          <a:prstGeom prst="rect">
            <a:avLst/>
          </a:prstGeom>
          <a:noFill/>
        </p:spPr>
        <p:txBody>
          <a:bodyPr wrap="square" rtlCol="0">
            <a:spAutoFit/>
          </a:bodyPr>
          <a:lstStyle/>
          <a:p>
            <a:r>
              <a:rPr lang="en-US" sz="1100" b="1" u="sng" dirty="0"/>
              <a:t>Need Help?</a:t>
            </a:r>
          </a:p>
          <a:p>
            <a:r>
              <a:rPr lang="en-US" sz="1100" dirty="0">
                <a:solidFill>
                  <a:srgbClr val="000000"/>
                </a:solidFill>
              </a:rPr>
              <a:t>If you are working remotely, ensure you are connected to the VPN. </a:t>
            </a:r>
          </a:p>
          <a:p>
            <a:endParaRPr lang="en-US" sz="1100" dirty="0"/>
          </a:p>
          <a:p>
            <a:r>
              <a:rPr lang="en-US" sz="1100" dirty="0"/>
              <a:t>Google Chrome is the preferred browser for the COOP application. There may be delays or content that does not download in other browsers.</a:t>
            </a:r>
          </a:p>
          <a:p>
            <a:endParaRPr lang="en-US" sz="1400" dirty="0"/>
          </a:p>
        </p:txBody>
      </p:sp>
      <p:sp>
        <p:nvSpPr>
          <p:cNvPr id="11" name="TextBox 10">
            <a:extLst>
              <a:ext uri="{FF2B5EF4-FFF2-40B4-BE49-F238E27FC236}">
                <a16:creationId xmlns:a16="http://schemas.microsoft.com/office/drawing/2014/main" id="{F164B276-E170-4406-ABD2-920940EEDB21}"/>
              </a:ext>
            </a:extLst>
          </p:cNvPr>
          <p:cNvSpPr txBox="1"/>
          <p:nvPr/>
        </p:nvSpPr>
        <p:spPr>
          <a:xfrm>
            <a:off x="171278" y="928433"/>
            <a:ext cx="1076525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a:ea typeface="+mn-ea"/>
                <a:cs typeface="+mn-cs"/>
              </a:rPr>
              <a:t>Recovery: Relocation Plan/Alternative Facility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COOP Coordinator should designate an alternate operating facility with sufficient space, equipment, infrastructure systems, and logistical support to maintain operations for up to 30 days. The University is unlikely to be able to designate an alternate facility for each unit due to fiscal and resource availability constraints. In order to assist in relocation, the units should detail space requirements to sustain essential function performance in this section. Attachments such as space plans/blueprints or leases can be uploaded in this section as well. University units should consider the approximate square footage or specialized rooms and/or laboratories that may be needed to continue their essential functions</a:t>
            </a:r>
            <a:endParaRPr kumimoji="0" lang="en-US" sz="110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3" name="TextBox 12">
            <a:extLst>
              <a:ext uri="{FF2B5EF4-FFF2-40B4-BE49-F238E27FC236}">
                <a16:creationId xmlns:a16="http://schemas.microsoft.com/office/drawing/2014/main" id="{8E337AEF-87B5-46F7-BA60-0D9CDB83DDB2}"/>
              </a:ext>
            </a:extLst>
          </p:cNvPr>
          <p:cNvSpPr txBox="1"/>
          <p:nvPr/>
        </p:nvSpPr>
        <p:spPr>
          <a:xfrm>
            <a:off x="171278" y="4163722"/>
            <a:ext cx="5871412" cy="2031325"/>
          </a:xfrm>
          <a:prstGeom prst="rect">
            <a:avLst/>
          </a:prstGeom>
          <a:noFill/>
        </p:spPr>
        <p:txBody>
          <a:bodyPr wrap="square">
            <a:spAutoFit/>
          </a:bodyPr>
          <a:lstStyle/>
          <a:p>
            <a:pPr marL="285750" indent="-285750">
              <a:buFont typeface="Arial" panose="020B0604020202020204" pitchFamily="34" charset="0"/>
              <a:buChar char="•"/>
            </a:pPr>
            <a:r>
              <a:rPr lang="en-US" sz="1400" dirty="0"/>
              <a:t>To add a facility, click “Add Facility”. This will take you to a page that will require location information about the facility as well as a primary and secondary contact.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Indicate whether the facility is FSU owned or leased property and attach any space plans/blueprints or leases for the facility.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Click “Save”. Repeat the process to add other alterative facilities. Then click “Next” and the system will redirect you to the next screen.</a:t>
            </a:r>
          </a:p>
        </p:txBody>
      </p:sp>
      <p:pic>
        <p:nvPicPr>
          <p:cNvPr id="15" name="Picture 14">
            <a:extLst>
              <a:ext uri="{FF2B5EF4-FFF2-40B4-BE49-F238E27FC236}">
                <a16:creationId xmlns:a16="http://schemas.microsoft.com/office/drawing/2014/main" id="{BA275B15-BE46-402D-87CB-A3B8B521A782}"/>
              </a:ext>
            </a:extLst>
          </p:cNvPr>
          <p:cNvPicPr>
            <a:picLocks noChangeAspect="1"/>
          </p:cNvPicPr>
          <p:nvPr/>
        </p:nvPicPr>
        <p:blipFill>
          <a:blip r:embed="rId3"/>
          <a:stretch>
            <a:fillRect/>
          </a:stretch>
        </p:blipFill>
        <p:spPr>
          <a:xfrm>
            <a:off x="526923" y="2336510"/>
            <a:ext cx="5160122" cy="1742574"/>
          </a:xfrm>
          <a:prstGeom prst="rect">
            <a:avLst/>
          </a:prstGeom>
        </p:spPr>
      </p:pic>
      <p:pic>
        <p:nvPicPr>
          <p:cNvPr id="17" name="Picture 16">
            <a:extLst>
              <a:ext uri="{FF2B5EF4-FFF2-40B4-BE49-F238E27FC236}">
                <a16:creationId xmlns:a16="http://schemas.microsoft.com/office/drawing/2014/main" id="{3CFAE6FB-F60F-4D6D-BA8C-57391ACC75C1}"/>
              </a:ext>
            </a:extLst>
          </p:cNvPr>
          <p:cNvPicPr>
            <a:picLocks noChangeAspect="1"/>
          </p:cNvPicPr>
          <p:nvPr/>
        </p:nvPicPr>
        <p:blipFill>
          <a:blip r:embed="rId4"/>
          <a:stretch>
            <a:fillRect/>
          </a:stretch>
        </p:blipFill>
        <p:spPr>
          <a:xfrm>
            <a:off x="6320589" y="2336510"/>
            <a:ext cx="4820653" cy="3398280"/>
          </a:xfrm>
          <a:prstGeom prst="rect">
            <a:avLst/>
          </a:prstGeom>
        </p:spPr>
      </p:pic>
    </p:spTree>
    <p:extLst>
      <p:ext uri="{BB962C8B-B14F-4D97-AF65-F5344CB8AC3E}">
        <p14:creationId xmlns:p14="http://schemas.microsoft.com/office/powerpoint/2010/main" val="350432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88F1-584C-4CF5-97FE-A6433ABA63DD}"/>
              </a:ext>
            </a:extLst>
          </p:cNvPr>
          <p:cNvSpPr>
            <a:spLocks noGrp="1"/>
          </p:cNvSpPr>
          <p:nvPr>
            <p:ph type="title"/>
          </p:nvPr>
        </p:nvSpPr>
        <p:spPr/>
        <p:txBody>
          <a:bodyPr>
            <a:normAutofit fontScale="90000"/>
          </a:bodyPr>
          <a:lstStyle/>
          <a:p>
            <a:r>
              <a:rPr lang="en-US" dirty="0"/>
              <a:t>Questions 	</a:t>
            </a:r>
          </a:p>
        </p:txBody>
      </p:sp>
      <p:sp>
        <p:nvSpPr>
          <p:cNvPr id="3" name="Content Placeholder 2">
            <a:extLst>
              <a:ext uri="{FF2B5EF4-FFF2-40B4-BE49-F238E27FC236}">
                <a16:creationId xmlns:a16="http://schemas.microsoft.com/office/drawing/2014/main" id="{ED54F767-707B-4027-9C79-9B4FECCC5C98}"/>
              </a:ext>
            </a:extLst>
          </p:cNvPr>
          <p:cNvSpPr>
            <a:spLocks noGrp="1"/>
          </p:cNvSpPr>
          <p:nvPr>
            <p:ph idx="1"/>
          </p:nvPr>
        </p:nvSpPr>
        <p:spPr>
          <a:xfrm>
            <a:off x="670943" y="3157976"/>
            <a:ext cx="10972800" cy="3700025"/>
          </a:xfrm>
        </p:spPr>
        <p:txBody>
          <a:bodyPr/>
          <a:lstStyle/>
          <a:p>
            <a:pPr marL="0" indent="0" algn="ctr">
              <a:buNone/>
            </a:pPr>
            <a:r>
              <a:rPr lang="en-US" dirty="0">
                <a:latin typeface="+mn-lt"/>
              </a:rPr>
              <a:t>Katelyn White, Planning Manager</a:t>
            </a:r>
          </a:p>
          <a:p>
            <a:pPr marL="0" indent="0" algn="ctr">
              <a:buNone/>
            </a:pPr>
            <a:r>
              <a:rPr lang="en-US" dirty="0">
                <a:latin typeface="+mn-lt"/>
              </a:rPr>
              <a:t>Email: </a:t>
            </a:r>
            <a:r>
              <a:rPr lang="en-US" u="sng" dirty="0">
                <a:latin typeface="+mn-lt"/>
                <a:hlinkClick r:id="rId3"/>
              </a:rPr>
              <a:t>EM-COOP@fsu.edu</a:t>
            </a:r>
            <a:endParaRPr lang="en-US" u="sng" dirty="0">
              <a:latin typeface="+mn-lt"/>
            </a:endParaRPr>
          </a:p>
          <a:p>
            <a:pPr marL="0" indent="0" algn="ctr">
              <a:buNone/>
            </a:pPr>
            <a:endParaRPr lang="en-US" dirty="0"/>
          </a:p>
        </p:txBody>
      </p:sp>
    </p:spTree>
    <p:extLst>
      <p:ext uri="{BB962C8B-B14F-4D97-AF65-F5344CB8AC3E}">
        <p14:creationId xmlns:p14="http://schemas.microsoft.com/office/powerpoint/2010/main" val="190270888"/>
      </p:ext>
    </p:extLst>
  </p:cSld>
  <p:clrMapOvr>
    <a:masterClrMapping/>
  </p:clrMapOvr>
</p:sld>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633ea305-d587-4ce8-ac8f-497eeea25989">
      <UserInfo>
        <DisplayName>Katelyn White</DisplayName>
        <AccountId>288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FCBB9B0AC3E54BBC6697874C20BAF7" ma:contentTypeVersion="28" ma:contentTypeDescription="Create a new document." ma:contentTypeScope="" ma:versionID="9239978a784821f2f31e73c25a8eb09b">
  <xsd:schema xmlns:xsd="http://www.w3.org/2001/XMLSchema" xmlns:xs="http://www.w3.org/2001/XMLSchema" xmlns:p="http://schemas.microsoft.com/office/2006/metadata/properties" xmlns:ns1="http://schemas.microsoft.com/sharepoint/v3" xmlns:ns2="d9b80ba9-e69c-43fb-b7b7-51e7d615c104" xmlns:ns3="633ea305-d587-4ce8-ac8f-497eeea25989" targetNamespace="http://schemas.microsoft.com/office/2006/metadata/properties" ma:root="true" ma:fieldsID="a11db39fdb663a15131d6d7549803dc5" ns1:_="" ns2:_="" ns3:_="">
    <xsd:import namespace="http://schemas.microsoft.com/sharepoint/v3"/>
    <xsd:import namespace="d9b80ba9-e69c-43fb-b7b7-51e7d615c104"/>
    <xsd:import namespace="633ea305-d587-4ce8-ac8f-497eeea2598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b80ba9-e69c-43fb-b7b7-51e7d615c10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3ea305-d587-4ce8-ac8f-497eeea2598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0E2D57-DE0E-4877-8EB8-E2442EA2AA23}">
  <ds:schemaRefs>
    <ds:schemaRef ds:uri="http://purl.org/dc/dcmitype/"/>
    <ds:schemaRef ds:uri="http://schemas.microsoft.com/office/infopath/2007/PartnerControls"/>
    <ds:schemaRef ds:uri="d9b80ba9-e69c-43fb-b7b7-51e7d615c104"/>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633ea305-d587-4ce8-ac8f-497eeea25989"/>
    <ds:schemaRef ds:uri="http://www.w3.org/XML/1998/namespace"/>
  </ds:schemaRefs>
</ds:datastoreItem>
</file>

<file path=customXml/itemProps2.xml><?xml version="1.0" encoding="utf-8"?>
<ds:datastoreItem xmlns:ds="http://schemas.openxmlformats.org/officeDocument/2006/customXml" ds:itemID="{2C151B23-AC9E-4462-93FC-D336F1FDFD82}">
  <ds:schemaRefs>
    <ds:schemaRef ds:uri="633ea305-d587-4ce8-ac8f-497eeea25989"/>
    <ds:schemaRef ds:uri="d9b80ba9-e69c-43fb-b7b7-51e7d615c1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B61C80-D4EA-44AF-8066-B01E6015BD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248</TotalTime>
  <Words>896</Words>
  <Application>Microsoft Office PowerPoint</Application>
  <PresentationFormat>Widescreen</PresentationFormat>
  <Paragraphs>79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Garnet_HighDef-1</vt:lpstr>
      <vt:lpstr>PowerPoint Presentation</vt:lpstr>
      <vt:lpstr>PowerPoint Presentation</vt:lpstr>
      <vt:lpstr>PowerPoint Presentation</vt:lpstr>
      <vt:lpstr>PowerPoint Presentation</vt:lpstr>
      <vt:lpstr>PowerPoint Presentation</vt:lpstr>
      <vt:lpstr>Questions  </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kawhite@fsu.edu</dc:creator>
  <cp:lastModifiedBy>Matt Lewis</cp:lastModifiedBy>
  <cp:revision>43</cp:revision>
  <cp:lastPrinted>2020-10-27T15:30:35Z</cp:lastPrinted>
  <dcterms:created xsi:type="dcterms:W3CDTF">2019-01-04T14:30:26Z</dcterms:created>
  <dcterms:modified xsi:type="dcterms:W3CDTF">2021-01-04T14:44:45Z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0x01010068FCBB9B0AC3E54BBC6697874C20BAF7</vt:lpwstr>
  </property>
</Properties>
</file>